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73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1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6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7035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80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4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0425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6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6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04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2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0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10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6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838200"/>
            <a:ext cx="7772400" cy="167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Defensive Programming</a:t>
            </a:r>
            <a:r>
              <a:rPr lang="bg-BG" sz="4800" dirty="0"/>
              <a:t>, </a:t>
            </a:r>
            <a:r>
              <a:rPr lang="en-US" sz="4800" dirty="0"/>
              <a:t>Assertions and Exceptions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7015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Designing Fault-Resistant 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8758" y="3798209"/>
            <a:ext cx="4353455" cy="2373991"/>
          </a:xfrm>
          <a:prstGeom prst="roundRect">
            <a:avLst>
              <a:gd name="adj" fmla="val 1938"/>
            </a:avLst>
          </a:prstGeom>
          <a:ln>
            <a:solidFill>
              <a:srgbClr val="E6C23E">
                <a:alpha val="49804"/>
              </a:srgbClr>
            </a:solidFill>
          </a:ln>
          <a:effec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4086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635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putting executable code in assertions</a:t>
            </a:r>
          </a:p>
          <a:p>
            <a:endParaRPr lang="en-US" sz="3200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PerformAction()</a:t>
            </a:r>
            <a:r>
              <a:rPr lang="en-US" dirty="0" smtClean="0"/>
              <a:t> won't be invoked in production. Better use: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marL="304747" lvl="1" indent="-304747"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dirty="0" smtClean="0"/>
              <a:t>Assertions should fail loudly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fail == fatal error </a:t>
            </a:r>
            <a:r>
              <a:rPr lang="en-US" dirty="0" smtClean="0">
                <a:sym typeface="Wingdings" panose="05000000000000000000" pitchFamily="2" charset="2"/>
              </a:rPr>
              <a:t> total crash</a:t>
            </a:r>
          </a:p>
          <a:p>
            <a:r>
              <a:rPr lang="en-US" sz="3200" dirty="0" smtClean="0">
                <a:sym typeface="Wingdings" panose="05000000000000000000" pitchFamily="2" charset="2"/>
              </a:rPr>
              <a:t>Assertions are supported in most languages: C#, Java, PHP, …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Debug.Assert(condition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in C#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1778913"/>
            <a:ext cx="1036319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Debug.Assert(PerformAction(), "Could not perform action");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4" y="3124200"/>
            <a:ext cx="103631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actionPerformed = PerformAction();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Debug.Assert(actionPerformed, "Could not perform action");</a:t>
            </a:r>
          </a:p>
        </p:txBody>
      </p:sp>
    </p:spTree>
    <p:extLst>
      <p:ext uri="{BB962C8B-B14F-4D97-AF65-F5344CB8AC3E}">
        <p14:creationId xmlns:p14="http://schemas.microsoft.com/office/powerpoint/2010/main" val="19027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84" y="719576"/>
            <a:ext cx="4777528" cy="40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Best Practices for Exception </a:t>
            </a:r>
            <a:r>
              <a:rPr lang="en-US" dirty="0" smtClean="0"/>
              <a:t>Handling</a:t>
            </a:r>
            <a:endParaRPr lang="en-US" dirty="0"/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962" y="1295400"/>
            <a:ext cx="5484971" cy="3200400"/>
          </a:xfrm>
          <a:prstGeom prst="roundRect">
            <a:avLst>
              <a:gd name="adj" fmla="val 13247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2774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sz="3200" dirty="0" smtClean="0"/>
              <a:t>provide a way to inform the caller about an error or exceptional events</a:t>
            </a:r>
          </a:p>
          <a:p>
            <a:pPr lvl="1"/>
            <a:r>
              <a:rPr lang="en-US" sz="3000" dirty="0" smtClean="0"/>
              <a:t>Can be caught and processed by the callers</a:t>
            </a:r>
          </a:p>
          <a:p>
            <a:r>
              <a:rPr lang="en-US" sz="3200" dirty="0" smtClean="0"/>
              <a:t>Methods can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throw </a:t>
            </a:r>
            <a:r>
              <a:rPr lang="en-US" sz="3200" dirty="0" smtClean="0"/>
              <a:t>exceptions: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3581400"/>
            <a:ext cx="10539624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ReadInput(string input)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 == null)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ArgumentNullException(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"Input string cannot be null.");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90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Use the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sz="3100" i="1" dirty="0" smtClean="0"/>
              <a:t> </a:t>
            </a:r>
            <a:r>
              <a:rPr lang="en-US" sz="3100" dirty="0" smtClean="0"/>
              <a:t>statement to handle exceptions: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sz="3100" dirty="0" smtClean="0"/>
              <a:t>You can use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3100" dirty="0" smtClean="0"/>
              <a:t>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 smtClean="0"/>
              <a:t>blocks to for different exception types</a:t>
            </a:r>
          </a:p>
          <a:p>
            <a:r>
              <a:rPr lang="en-US" sz="3100" dirty="0" smtClean="0"/>
              <a:t>Unhandled exceptions propagate to the caller over the stack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4988" y="1841480"/>
            <a:ext cx="10234824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readInput(input);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(ArgumentException e)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argument!");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861227" y="2348948"/>
            <a:ext cx="3479429" cy="499428"/>
          </a:xfrm>
          <a:prstGeom prst="wedgeRoundRectCallout">
            <a:avLst>
              <a:gd name="adj1" fmla="val -61411"/>
              <a:gd name="adj2" fmla="val 612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846189" y="3074504"/>
            <a:ext cx="4677223" cy="499428"/>
          </a:xfrm>
          <a:prstGeom prst="wedgeRoundRectCallout">
            <a:avLst>
              <a:gd name="adj1" fmla="val -68731"/>
              <a:gd name="adj2" fmla="val 238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code here will not be executed</a:t>
            </a:r>
          </a:p>
        </p:txBody>
      </p:sp>
    </p:spTree>
    <p:extLst>
      <p:ext uri="{BB962C8B-B14F-4D97-AF65-F5344CB8AC3E}">
        <p14:creationId xmlns:p14="http://schemas.microsoft.com/office/powerpoint/2010/main" val="384945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i="1" dirty="0" smtClean="0"/>
              <a:t> </a:t>
            </a:r>
            <a:r>
              <a:rPr lang="en-US" dirty="0" smtClean="0"/>
              <a:t>block</a:t>
            </a:r>
            <a:r>
              <a:rPr lang="en-US" i="1" dirty="0" smtClean="0"/>
              <a:t> </a:t>
            </a:r>
            <a:r>
              <a:rPr lang="en-US" dirty="0" smtClean="0"/>
              <a:t>to execute code even if exception occurs: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Perfect place to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cleanup</a:t>
            </a:r>
            <a:r>
              <a:rPr lang="en-US" dirty="0" smtClean="0"/>
              <a:t> for any resources allocated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block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81200"/>
            <a:ext cx="10462075" cy="31477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  <a:b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finally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 from finally!");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871357" y="2451993"/>
            <a:ext cx="3325759" cy="896699"/>
          </a:xfrm>
          <a:prstGeom prst="wedgeRoundRectCallout">
            <a:avLst>
              <a:gd name="adj1" fmla="val -66979"/>
              <a:gd name="adj2" fmla="val 404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Exceptions can be eventually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328020" y="3578481"/>
            <a:ext cx="4545118" cy="499428"/>
          </a:xfrm>
          <a:prstGeom prst="wedgeRoundRectCallout">
            <a:avLst>
              <a:gd name="adj1" fmla="val -59688"/>
              <a:gd name="adj2" fmla="val 5965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code will always be executed</a:t>
            </a:r>
          </a:p>
        </p:txBody>
      </p:sp>
    </p:spTree>
    <p:extLst>
      <p:ext uri="{BB962C8B-B14F-4D97-AF65-F5344CB8AC3E}">
        <p14:creationId xmlns:p14="http://schemas.microsoft.com/office/powerpoint/2010/main" val="40434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exceptions to notify the other parts of the program about errors / problematic situations</a:t>
            </a:r>
          </a:p>
          <a:p>
            <a:pPr lvl="1"/>
            <a:r>
              <a:rPr lang="en-US" dirty="0" smtClean="0"/>
              <a:t>Errors that should not be ignored</a:t>
            </a:r>
          </a:p>
          <a:p>
            <a:r>
              <a:rPr lang="en-US" dirty="0" smtClean="0"/>
              <a:t>Throw an exception only for conditions that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truly exceptional</a:t>
            </a:r>
          </a:p>
          <a:p>
            <a:pPr lvl="1"/>
            <a:r>
              <a:rPr lang="en-US" dirty="0" smtClean="0"/>
              <a:t>Should I throw an exception when I check for user name and password? </a:t>
            </a:r>
            <a:r>
              <a:rPr lang="en-US" dirty="0" smtClean="0">
                <a:sym typeface="Wingdings" panose="05000000000000000000" pitchFamily="2" charset="2"/>
              </a:rPr>
              <a:t> b</a:t>
            </a:r>
            <a:r>
              <a:rPr lang="en-US" dirty="0" smtClean="0"/>
              <a:t>etter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dirty="0" smtClean="0"/>
              <a:t>Don't use exceptions as control flow mechanisms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Throw exceptions at the right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level of abstraction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981200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TaxId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throw new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JsonUnserializeException(…);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4343401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TaxId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get { throw new EmployeeDataNotAvailable(…);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3654" y="44451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3804" y="21792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descriptive error messages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ts val="3400"/>
              </a:lnSpc>
              <a:spcAft>
                <a:spcPts val="0"/>
              </a:spcAft>
            </a:pPr>
            <a:r>
              <a:rPr lang="en-US" dirty="0" smtClean="0"/>
              <a:t>Example:</a:t>
            </a:r>
          </a:p>
          <a:p>
            <a:pPr lvl="1">
              <a:lnSpc>
                <a:spcPts val="3400"/>
              </a:lnSpc>
              <a:spcAft>
                <a:spcPts val="0"/>
              </a:spcAft>
            </a:pPr>
            <a:endParaRPr lang="en-US" dirty="0" smtClean="0"/>
          </a:p>
          <a:p>
            <a:pPr marL="377887" lvl="1" indent="0">
              <a:lnSpc>
                <a:spcPts val="3400"/>
              </a:lnSpc>
              <a:buNone/>
            </a:pPr>
            <a:endParaRPr lang="en-US" dirty="0" smtClean="0"/>
          </a:p>
          <a:p>
            <a:pPr lvl="1">
              <a:lnSpc>
                <a:spcPts val="34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 catch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blocks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(6)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812" y="1779104"/>
            <a:ext cx="5688118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Exception("Error!");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2532" y="2998559"/>
            <a:ext cx="1076388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ArgumentOutOfrangeException("The speed should be a number" + "between " + MinSpeed + " and " + MaxSpeed + ".");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8" y="4544943"/>
            <a:ext cx="10753824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(Exception ex) { 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9017" y="46482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4669" y="324929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500"/>
              </a:lnSpc>
              <a:spcBef>
                <a:spcPts val="300"/>
              </a:spcBef>
            </a:pPr>
            <a:r>
              <a:rPr lang="en-US" sz="3200" dirty="0" smtClean="0"/>
              <a:t>Always include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cause </a:t>
            </a:r>
            <a:r>
              <a:rPr lang="en-US" sz="3200" dirty="0" smtClean="0"/>
              <a:t>when throwing a new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(7)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057400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WithdrawMoney(account, amount);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(DatabaseException dbex)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WithdrawException(String.Format(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"Can not withdraw the amount {0} from account {1}",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amount, account), dbex);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120912" y="5538964"/>
            <a:ext cx="4445499" cy="896699"/>
          </a:xfrm>
          <a:prstGeom prst="wedgeRoundRectCallout">
            <a:avLst>
              <a:gd name="adj1" fmla="val -60576"/>
              <a:gd name="adj2" fmla="val -552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chain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the original exception (the source of the problem)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2255" y="5029200"/>
            <a:ext cx="838201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endParaRPr lang="en-US" sz="18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What is Defensive Programming</a:t>
            </a:r>
            <a:r>
              <a:rPr lang="en-US" sz="4000" dirty="0" smtClean="0"/>
              <a:t>?</a:t>
            </a:r>
          </a:p>
          <a:p>
            <a:pPr marL="715963" lvl="1" indent="-412750"/>
            <a:r>
              <a:rPr lang="en-US" sz="3800" dirty="0" smtClean="0"/>
              <a:t>How to Handle Errors?</a:t>
            </a:r>
            <a:endParaRPr lang="en-US" sz="38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Assertions and 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Exceptions Handling Principles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Error Handling </a:t>
            </a:r>
            <a:r>
              <a:rPr lang="en-US" sz="4000" dirty="0" smtClean="0"/>
              <a:t>Strategies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21317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Catch only exceptions that you are capable to process correctly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 not catch all exceptions!</a:t>
            </a:r>
          </a:p>
          <a:p>
            <a:pPr lvl="1"/>
            <a:r>
              <a:rPr lang="en-US" dirty="0" smtClean="0"/>
              <a:t>Incorrect example: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about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(8)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8883" y="3142833"/>
            <a:ext cx="975106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ReadSomeFile();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Console.WriteLine("File not found!");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0406" y="3241357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8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Have an exception handling strategy for all unexpected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unhandled</a:t>
            </a:r>
            <a:r>
              <a:rPr lang="en-US" dirty="0" smtClean="0"/>
              <a:t> exceptions: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logging (e.g. Log4Net)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Show end users only messages that they could understand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(9)</a:t>
            </a:r>
            <a:endParaRPr lang="en-US" dirty="0"/>
          </a:p>
        </p:txBody>
      </p:sp>
      <p:pic>
        <p:nvPicPr>
          <p:cNvPr id="6" name="Picture 4" descr="http://rds.yahoo.com/_ylt=A0WTefb0mB9LsyUApWujzbkF/SIG=127tvqfmg/EXP=1260448372/**http%3A/pesona.mmu.edu.my/~cscheah/tmp/except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71" y="4238610"/>
            <a:ext cx="5195192" cy="2162190"/>
          </a:xfrm>
          <a:prstGeom prst="rect">
            <a:avLst/>
          </a:prstGeom>
          <a:noFill/>
        </p:spPr>
      </p:pic>
      <p:pic>
        <p:nvPicPr>
          <p:cNvPr id="7" name="Picture 2" descr="http://rds.yahoo.com/_ylt=A0WTefQUmB9LWVMAmhSjzbkF/SIG=13bbormbf/EXP=1260448148/**http%3A/www.aresluna.org/attached/pics/usability/lectures/02/errors/internetexplore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194" y="4248403"/>
            <a:ext cx="4773218" cy="2151602"/>
          </a:xfrm>
          <a:prstGeom prst="roundRect">
            <a:avLst>
              <a:gd name="adj" fmla="val 3733"/>
            </a:avLst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05806" y="509560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2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252077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442309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noProof="1" smtClean="0"/>
          </a:p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Decompiling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ILSpy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umbrellajournal.com/Computer4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961368" cy="2638958"/>
          </a:xfrm>
          <a:prstGeom prst="roundRect">
            <a:avLst>
              <a:gd name="adj" fmla="val 600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1403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343400"/>
            <a:ext cx="8938472" cy="820600"/>
          </a:xfrm>
        </p:spPr>
        <p:txBody>
          <a:bodyPr/>
          <a:lstStyle/>
          <a:p>
            <a:r>
              <a:rPr lang="en-US" dirty="0"/>
              <a:t>Error Handling </a:t>
            </a:r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8932" y="5297768"/>
            <a:ext cx="10865680" cy="722032"/>
          </a:xfrm>
        </p:spPr>
        <p:txBody>
          <a:bodyPr/>
          <a:lstStyle/>
          <a:p>
            <a:r>
              <a:rPr lang="en-US" dirty="0" smtClean="0"/>
              <a:t>Assertions vs. Exceptions vs. Other Techniques </a:t>
            </a:r>
            <a:endParaRPr lang="en-US" dirty="0"/>
          </a:p>
        </p:txBody>
      </p:sp>
      <p:pic>
        <p:nvPicPr>
          <p:cNvPr id="2050" name="Picture 2" descr="cross, dialog, err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7818368" y="186499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l, bug, insect, ladybir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3481" y="2006983"/>
            <a:ext cx="203147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557" y="180010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 smtClean="0"/>
              <a:t>How to handle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errors that you expect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to occur?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Throw </a:t>
            </a:r>
            <a:r>
              <a:rPr lang="en-US" sz="3000" dirty="0"/>
              <a:t>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sz="3000" dirty="0" smtClean="0"/>
              <a:t>(in OOP)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a neutral value, e.g.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IndexOf(…)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next piece of valid data (e.g. file)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Return the same answer as the previous time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closest legal 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</a:t>
            </a:r>
            <a:r>
              <a:rPr lang="en-US" sz="3000" dirty="0"/>
              <a:t>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sz="3000" dirty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000" dirty="0" smtClean="0"/>
              <a:t> (in old languages / APIs)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Display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 </a:t>
            </a:r>
            <a:r>
              <a:rPr lang="en-US" sz="3000" dirty="0" smtClean="0"/>
              <a:t>in the UI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Call method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sz="3000" dirty="0" smtClean="0"/>
              <a:t> a warning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Crash / shutdown / reboot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notifications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 smtClean="0"/>
              <a:t> or unusual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Inform the caller about error or exceptional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be caught and application can continue working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fatal errors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Failed assertions always indicate bugs in the code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not be caught and processed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Application can't continue in case of failed assertion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When in doubt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throw an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rarely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dirty="0"/>
              <a:t> in C</a:t>
            </a:r>
            <a:r>
              <a:rPr lang="en-US" dirty="0" smtClean="0"/>
              <a:t>#</a:t>
            </a:r>
          </a:p>
          <a:p>
            <a:pPr lvl="1"/>
            <a:r>
              <a:rPr lang="en-US" dirty="0" smtClean="0"/>
              <a:t>In C# prefer throwing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dirty="0" smtClean="0"/>
              <a:t>when the input data / internal object state are invalid</a:t>
            </a:r>
          </a:p>
          <a:p>
            <a:pPr lvl="2"/>
            <a:r>
              <a:rPr lang="en-US" dirty="0" smtClean="0"/>
              <a:t>Instead of checking preconditions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test the code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nstead of </a:t>
            </a:r>
            <a:r>
              <a:rPr lang="en-US" dirty="0"/>
              <a:t>checking </a:t>
            </a:r>
            <a:r>
              <a:rPr lang="en-US" dirty="0" smtClean="0"/>
              <a:t>postconditions</a:t>
            </a:r>
          </a:p>
          <a:p>
            <a:pPr lvl="1"/>
            <a:r>
              <a:rPr lang="en-US" dirty="0" smtClean="0"/>
              <a:t>You may use assertions to aid debugging</a:t>
            </a:r>
          </a:p>
          <a:p>
            <a:pPr lvl="2"/>
            <a:r>
              <a:rPr lang="en-US" dirty="0" smtClean="0"/>
              <a:t>To make sure the code always does what it is meant to do (the internal state of the application is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 handling strategy </a:t>
            </a:r>
            <a:r>
              <a:rPr lang="en-US" dirty="0" smtClean="0"/>
              <a:t>and follow it consistently</a:t>
            </a:r>
          </a:p>
          <a:p>
            <a:pPr lvl="1"/>
            <a:r>
              <a:rPr lang="en-US" dirty="0" smtClean="0"/>
              <a:t>Assertions / exceptions / error codes / other</a:t>
            </a:r>
          </a:p>
          <a:p>
            <a:r>
              <a:rPr lang="en-US" dirty="0"/>
              <a:t>In C#, .</a:t>
            </a:r>
            <a:r>
              <a:rPr lang="en-US" dirty="0" smtClean="0"/>
              <a:t>NET and </a:t>
            </a:r>
            <a:r>
              <a:rPr lang="en-US" dirty="0"/>
              <a:t>OOP prefer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/>
            <a:r>
              <a:rPr lang="en-US" dirty="0" smtClean="0"/>
              <a:t>Assertions are rarely used, only as additional checks for fatal error</a:t>
            </a:r>
          </a:p>
          <a:p>
            <a:pPr lvl="1"/>
            <a:r>
              <a:rPr lang="en-US" dirty="0" smtClean="0"/>
              <a:t>Throw an exception for incorrect input / incorrect object state / invalid operation</a:t>
            </a:r>
          </a:p>
          <a:p>
            <a:r>
              <a:rPr lang="en-US" dirty="0" smtClean="0"/>
              <a:t>In other environments you can use error codes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SQL errors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status codes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will you handle an error while calculating single pixel color in a computer game?</a:t>
            </a:r>
          </a:p>
          <a:p>
            <a:r>
              <a:rPr lang="en-US" dirty="0" smtClean="0"/>
              <a:t>How will you handle error in financial software? Can you afford to lose money?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Correctness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never returning wrong result</a:t>
            </a:r>
          </a:p>
          <a:p>
            <a:pPr lvl="1"/>
            <a:r>
              <a:rPr lang="en-US" dirty="0" smtClean="0"/>
              <a:t>Try to achieve correctness as a primary goal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Robustness </a:t>
            </a:r>
            <a:r>
              <a:rPr lang="en-US" dirty="0" smtClean="0"/>
              <a:t>== always trying to do something that will allow the software to keep running</a:t>
            </a:r>
          </a:p>
          <a:p>
            <a:pPr lvl="1"/>
            <a:r>
              <a:rPr lang="en-US" dirty="0" smtClean="0"/>
              <a:t>Use as last resort, for non-critical errors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Robustness vs. Correctness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641" y="1143000"/>
            <a:ext cx="10818971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Substring(string str, int startIndex, int 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 == null)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NullReferenceException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input string is null.");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&gt;=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startIndex:" + startIndex);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+ count &gt;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length:" +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Debug.Assert(result.Length ==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323012" y="2927828"/>
            <a:ext cx="4646931" cy="499428"/>
          </a:xfrm>
          <a:prstGeom prst="wedgeRoundRectCallout">
            <a:avLst>
              <a:gd name="adj1" fmla="val -59056"/>
              <a:gd name="adj2" fmla="val -47046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input and preconditions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132012" y="5197338"/>
            <a:ext cx="4596421" cy="499428"/>
          </a:xfrm>
          <a:prstGeom prst="wedgeRoundRectCallout">
            <a:avLst>
              <a:gd name="adj1" fmla="val -66474"/>
              <a:gd name="adj2" fmla="val 27143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Perform the method's main logic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5447052"/>
            <a:ext cx="3378808" cy="499428"/>
          </a:xfrm>
          <a:prstGeom prst="wedgeRoundRectCallout">
            <a:avLst>
              <a:gd name="adj1" fmla="val -70224"/>
              <a:gd name="adj2" fmla="val 34725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postconditions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951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 smtClean="0"/>
              <a:t>Defensive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67541" y="5475569"/>
            <a:ext cx="9776672" cy="688256"/>
          </a:xfrm>
        </p:spPr>
        <p:txBody>
          <a:bodyPr/>
          <a:lstStyle/>
          <a:p>
            <a:r>
              <a:rPr lang="en-US" dirty="0" smtClean="0"/>
              <a:t>Using Assertions and Exceptions Correctly</a:t>
            </a:r>
            <a:endParaRPr lang="en-US" dirty="0"/>
          </a:p>
        </p:txBody>
      </p:sp>
      <p:pic>
        <p:nvPicPr>
          <p:cNvPr id="30722" name="Picture 2" descr="http://www.moog.com/images/Markets/Defense_Market_Thumbnai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7612" y="1600200"/>
            <a:ext cx="4293118" cy="250321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20"/>
          <a:stretch/>
        </p:blipFill>
        <p:spPr bwMode="auto">
          <a:xfrm>
            <a:off x="6270524" y="1596529"/>
            <a:ext cx="4853088" cy="250689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Barricade your program to stop the damage caused by incorrect data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/>
              <a:t>Consider same approach for class design</a:t>
            </a:r>
          </a:p>
          <a:p>
            <a:pPr lvl="1"/>
            <a:r>
              <a:rPr lang="en-US" dirty="0" smtClean="0"/>
              <a:t>Public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validate the data</a:t>
            </a:r>
          </a:p>
          <a:p>
            <a:pPr lvl="1"/>
            <a:r>
              <a:rPr lang="en-US" dirty="0" smtClean="0"/>
              <a:t>Private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you may 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ssume 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data is safe</a:t>
            </a:r>
          </a:p>
          <a:p>
            <a:pPr lvl="1"/>
            <a:r>
              <a:rPr lang="en-US" dirty="0" smtClean="0"/>
              <a:t>Consider using exceptions for public methods</a:t>
            </a:r>
            <a:br>
              <a:rPr lang="en-US" dirty="0" smtClean="0"/>
            </a:br>
            <a:r>
              <a:rPr lang="en-US" dirty="0" smtClean="0"/>
              <a:t>and assertions for private methods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Barricades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77038" y="2002971"/>
            <a:ext cx="2876216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public 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89446" y="2002971"/>
            <a:ext cx="28126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private 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5122" name="Picture 2" descr="locked, logged out, security, virus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07" y="1589053"/>
            <a:ext cx="1239405" cy="10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470360" y="2286000"/>
            <a:ext cx="2336191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tailEnd type="arrow" w="lg" len="lg"/>
          </a:ln>
        </p:spPr>
      </p:cxnSp>
      <p:sp>
        <p:nvSpPr>
          <p:cNvPr id="9" name="TextBox 8"/>
          <p:cNvSpPr txBox="1"/>
          <p:nvPr/>
        </p:nvSpPr>
        <p:spPr>
          <a:xfrm>
            <a:off x="4914148" y="1761929"/>
            <a:ext cx="157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data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 descr="lock, padlock, private, safe, safety, securit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8163" y="1599349"/>
            <a:ext cx="1209649" cy="9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eck, checkmark, green, mark, ok, tick, ye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079" y="1600513"/>
            <a:ext cx="876901" cy="6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www.clker.com/cliparts/q/H/W/T/w/U/red-minus-m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5110" y="1546328"/>
            <a:ext cx="733280" cy="69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0.s3.envato.com/files/12190518/Electromagnetic%20sphere%202(preview590x300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2819400"/>
            <a:ext cx="3521869" cy="35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Too much defensive programming is not good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Strive for balance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How much defensive programming to leave in production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 the code that results in hard crashes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Leave in code that checks for important errors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Log errors for your technical support personnel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See that the error messages you show are user-friendly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Being Defensive About Defensive Programming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91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76220"/>
            <a:ext cx="10820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Defensive Programming, </a:t>
            </a:r>
            <a:br>
              <a:rPr lang="en-US" dirty="0" smtClean="0"/>
            </a:br>
            <a:r>
              <a:rPr lang="en-US" dirty="0" smtClean="0"/>
              <a:t>Assertions and Exceptions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Defensive 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Assertions and Exceptions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exceptions to validate preconditions</a:t>
            </a:r>
            <a:br>
              <a:rPr lang="en-US" sz="3000" dirty="0" smtClean="0"/>
            </a:br>
            <a:r>
              <a:rPr lang="en-US" sz="3000" dirty="0" smtClean="0"/>
              <a:t>on input data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assertions to validate postconditions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unit tests in addition to assertions to ensure </a:t>
            </a:r>
            <a:br>
              <a:rPr lang="en-US" sz="3000" dirty="0" smtClean="0"/>
            </a:br>
            <a:r>
              <a:rPr lang="en-US" sz="3000" dirty="0" smtClean="0"/>
              <a:t>the code behaves correctly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Error Handling Strategies and Best Practices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Correctness vs. Robustness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Defensive Programming, </a:t>
            </a:r>
            <a:br>
              <a:rPr lang="en-US" dirty="0" smtClean="0"/>
            </a:br>
            <a:r>
              <a:rPr lang="en-US" dirty="0" smtClean="0"/>
              <a:t>Assertions and Exceptions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3402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6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Defensive programming </a:t>
            </a:r>
            <a:r>
              <a:rPr lang="en-US" sz="3400" dirty="0" smtClean="0"/>
              <a:t>is similar </a:t>
            </a:r>
            <a:r>
              <a:rPr lang="en-US" sz="3400" dirty="0"/>
              <a:t>to defensive </a:t>
            </a:r>
            <a:r>
              <a:rPr lang="en-US" sz="3400" dirty="0" smtClean="0"/>
              <a:t>driving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You </a:t>
            </a:r>
            <a:r>
              <a:rPr lang="en-US" sz="3100" dirty="0"/>
              <a:t>are never sure what other drivers will do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What to handle correctly?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Unusual </a:t>
            </a:r>
            <a:r>
              <a:rPr lang="en-US" sz="3100" dirty="0"/>
              <a:t>execution flow, </a:t>
            </a:r>
            <a:r>
              <a:rPr lang="en-US" sz="3100" dirty="0" smtClean="0"/>
              <a:t>unusual situations, incorrect input and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Defensive Programming?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9691" y="2514600"/>
            <a:ext cx="4929369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ounded Rectangle 6"/>
          <p:cNvSpPr/>
          <p:nvPr/>
        </p:nvSpPr>
        <p:spPr>
          <a:xfrm>
            <a:off x="762389" y="3081415"/>
            <a:ext cx="5257800" cy="1404966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108000" anchor="ctr" anchorCtr="0">
            <a:spAutoFit/>
          </a:bodyPr>
          <a:lstStyle/>
          <a:p>
            <a:pPr marL="0" lvl="1" algn="ctr">
              <a:buClr>
                <a:srgbClr val="F2B254"/>
              </a:buClr>
              <a:buSzPct val="100000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Expect incorrect input and handle it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 smtClean="0"/>
              <a:t>The "garbage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garbage out" pattern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wrong!</a:t>
            </a:r>
          </a:p>
          <a:p>
            <a:pPr lvl="1"/>
            <a:r>
              <a:rPr lang="en-US" dirty="0" smtClean="0"/>
              <a:t>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exception out / error message out / no garbage allowed </a:t>
            </a:r>
            <a:r>
              <a:rPr lang="en-US" dirty="0"/>
              <a:t>in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value out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validation </a:t>
            </a:r>
            <a:r>
              <a:rPr lang="en-US" dirty="0" smtClean="0"/>
              <a:t>principle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Check the values of all data from external sources</a:t>
            </a:r>
          </a:p>
          <a:p>
            <a:pPr lvl="2"/>
            <a:r>
              <a:rPr lang="en-US" dirty="0" smtClean="0"/>
              <a:t>From user, file, internet, DB,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against Invalid Input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3568539"/>
            <a:ext cx="4812100" cy="1205716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5165586"/>
            <a:ext cx="4812100" cy="1200195"/>
          </a:xfrm>
          <a:prstGeom prst="roundRect">
            <a:avLst>
              <a:gd name="adj" fmla="val 41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www.livemint.com/rf/Image-621x414/LiveMint/Period1/2012/11/20/Photos/waste--621x4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348408"/>
            <a:ext cx="2743200" cy="1828800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8" name="Picture 4" descr="http://th04.deviantart.net/fs70/PRE/i/2013/087/b/5/stop_icon_by_slamiticon-d5zjp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68" y="1498348"/>
            <a:ext cx="1532344" cy="15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Check the values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routine input parameters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Decide how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Return a neutral value, e. 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Substitute with valid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Throw an exception,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ArgumentException(…)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Show an error message, e.g. a balloon in the UI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Log an error message and stop the application </a:t>
            </a:r>
            <a:br>
              <a:rPr lang="en-US" dirty="0" smtClean="0"/>
            </a:br>
            <a:r>
              <a:rPr lang="en-US" dirty="0" smtClean="0"/>
              <a:t>(e. g. unhandled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Protecting against Invalid Input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75" y="4648200"/>
            <a:ext cx="317633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2" y="4648200"/>
            <a:ext cx="10439400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760412" y="5552207"/>
            <a:ext cx="10439400" cy="719034"/>
          </a:xfrm>
        </p:spPr>
        <p:txBody>
          <a:bodyPr/>
          <a:lstStyle/>
          <a:p>
            <a:r>
              <a:rPr lang="en-US" dirty="0" smtClean="0"/>
              <a:t>Checking Preconditions and Postconditions</a:t>
            </a:r>
            <a:endParaRPr lang="en-US" dirty="0"/>
          </a:p>
        </p:txBody>
      </p:sp>
      <p:pic>
        <p:nvPicPr>
          <p:cNvPr id="1028" name="Picture 4" descr="error, fi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979" y="1828798"/>
            <a:ext cx="2945633" cy="22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019220"/>
            <a:ext cx="2438611" cy="1828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439158">
            <a:off x="3454217" y="2133600"/>
            <a:ext cx="4845520" cy="1447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tx1">
                      <a:lumMod val="95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Debug.Assert(length &gt; 0)</a:t>
            </a:r>
            <a:endParaRPr lang="en-US" sz="3600" b="1" noProof="1">
              <a:ln w="10160">
                <a:solidFill>
                  <a:schemeClr val="tx1">
                    <a:lumMod val="95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71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</a:t>
            </a:r>
            <a:r>
              <a:rPr lang="en-US" dirty="0" smtClean="0"/>
              <a:t>– a check statement placed in the code, that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must always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 </a:t>
            </a:r>
            <a:r>
              <a:rPr lang="en-US" dirty="0" smtClean="0"/>
              <a:t>at that moment of execution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are used during development</a:t>
            </a:r>
          </a:p>
          <a:p>
            <a:pPr marL="609494" lvl="3" indent="-304747">
              <a:buClr>
                <a:srgbClr val="F2B254"/>
              </a:buClr>
              <a:buSzPct val="100000"/>
            </a:pPr>
            <a:r>
              <a:rPr lang="en-US" sz="3000" dirty="0"/>
              <a:t>Removed in </a:t>
            </a:r>
            <a:r>
              <a:rPr lang="en-US" sz="3000" dirty="0" smtClean="0"/>
              <a:t>the release </a:t>
            </a:r>
            <a:r>
              <a:rPr lang="en-US" sz="3000" dirty="0"/>
              <a:t>builds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check for bugs in </a:t>
            </a:r>
            <a:r>
              <a:rPr lang="en-US" dirty="0" smtClean="0"/>
              <a:t>the code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5954" y="2507744"/>
            <a:ext cx="10788658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double GetAverageStudentGrade()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(studentGrades.Count &gt; 0, "Student grades not initialized!");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studentGrades.Average();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12" y="4724400"/>
            <a:ext cx="3004891" cy="1495585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35528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/>
              <a:t>Use assertions for conditions that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should never occur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in practice</a:t>
            </a:r>
          </a:p>
          <a:p>
            <a:pPr lvl="2"/>
            <a:r>
              <a:rPr lang="en-US" sz="3200" dirty="0"/>
              <a:t>Failed assertion indicates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fatal error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in the program </a:t>
            </a: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usually unrecoverable</a:t>
            </a:r>
            <a:endParaRPr lang="en-US" sz="3200" dirty="0"/>
          </a:p>
          <a:p>
            <a:r>
              <a:rPr lang="en-US" dirty="0" smtClean="0"/>
              <a:t>Use assertions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assumptions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made in the code (preconditions &amp; postconditions)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(2)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14073" y="4293704"/>
            <a:ext cx="1018574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Student GetRegisteredStudent(int id)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Debug.Assert(id &gt; 0);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precondition check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registeredStudents[id];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Debug.Assert(student.IsRegistered);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postcondition check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6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1778</Words>
  <Application>Microsoft Office PowerPoint</Application>
  <PresentationFormat>Custom</PresentationFormat>
  <Paragraphs>376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Defensive Programming, Assertions and Exceptions</vt:lpstr>
      <vt:lpstr>Table of Contents</vt:lpstr>
      <vt:lpstr>Defensive Programming</vt:lpstr>
      <vt:lpstr>What is Defensive Programming?</vt:lpstr>
      <vt:lpstr>Protecting against Invalid Input</vt:lpstr>
      <vt:lpstr>Protecting against Invalid Input (2)</vt:lpstr>
      <vt:lpstr>Assertions</vt:lpstr>
      <vt:lpstr>Assertions</vt:lpstr>
      <vt:lpstr>Assertions (2)</vt:lpstr>
      <vt:lpstr>Assertions (3)</vt:lpstr>
      <vt:lpstr>Assertions</vt:lpstr>
      <vt:lpstr>Exceptions</vt:lpstr>
      <vt:lpstr>Exceptions</vt:lpstr>
      <vt:lpstr>Exceptions (2)</vt:lpstr>
      <vt:lpstr>Exceptions (3)</vt:lpstr>
      <vt:lpstr>Exceptions (4)</vt:lpstr>
      <vt:lpstr>Exceptions (5)</vt:lpstr>
      <vt:lpstr>Exceptions (6)</vt:lpstr>
      <vt:lpstr>Exceptions (7)</vt:lpstr>
      <vt:lpstr>Exceptions (8)</vt:lpstr>
      <vt:lpstr>Exceptions (9)</vt:lpstr>
      <vt:lpstr>Exceptions</vt:lpstr>
      <vt:lpstr>Error Handling Strategies</vt:lpstr>
      <vt:lpstr>Error Handling Techniques</vt:lpstr>
      <vt:lpstr>Assertions vs. Exceptions</vt:lpstr>
      <vt:lpstr>Assertions in C#</vt:lpstr>
      <vt:lpstr>Error Handling Strategy</vt:lpstr>
      <vt:lpstr>Robustness vs. Correctness</vt:lpstr>
      <vt:lpstr>Assertions vs. Exceptions</vt:lpstr>
      <vt:lpstr>Error Barricades</vt:lpstr>
      <vt:lpstr>Being Defensive About Defensive Programming</vt:lpstr>
      <vt:lpstr>Defensive Programming,  Assertions and Exceptions</vt:lpstr>
      <vt:lpstr>Summary</vt:lpstr>
      <vt:lpstr>Defensive Programming,  Assertions and Exceptions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Programming, Assertions and Exceptions</dc:title>
  <dc:subject>C# Basics Course</dc:subject>
  <dc:creator/>
  <cp:keywords>defensive programming,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2015-07-16T13:11:20Z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